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379" r:id="rId3"/>
    <p:sldId id="381" r:id="rId4"/>
    <p:sldId id="380" r:id="rId5"/>
    <p:sldId id="383" r:id="rId6"/>
    <p:sldId id="384" r:id="rId7"/>
    <p:sldId id="385" r:id="rId8"/>
    <p:sldId id="386" r:id="rId9"/>
    <p:sldId id="387" r:id="rId10"/>
    <p:sldId id="388" r:id="rId11"/>
    <p:sldId id="389" r:id="rId12"/>
    <p:sldId id="390" r:id="rId13"/>
    <p:sldId id="391" r:id="rId14"/>
    <p:sldId id="392" r:id="rId15"/>
    <p:sldId id="393" r:id="rId16"/>
    <p:sldId id="394" r:id="rId17"/>
    <p:sldId id="39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26"/>
    <p:restoredTop sz="94444"/>
  </p:normalViewPr>
  <p:slideViewPr>
    <p:cSldViewPr snapToGrid="0">
      <p:cViewPr varScale="1">
        <p:scale>
          <a:sx n="151" d="100"/>
          <a:sy n="151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CCDEPLRL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3/24/25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Relationships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12FCC-E7E8-A946-C6F7-211087224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7EC5C1EF-7ADE-D108-EB01-29869746D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741731"/>
              </p:ext>
            </p:extLst>
          </p:nvPr>
        </p:nvGraphicFramePr>
        <p:xfrm>
          <a:off x="6837037" y="272436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F4D85AD-E8A8-DD88-B21C-593C01F0C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439247"/>
              </p:ext>
            </p:extLst>
          </p:nvPr>
        </p:nvGraphicFramePr>
        <p:xfrm>
          <a:off x="3122548" y="2720344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Professor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5A9667-49D7-BB08-285E-F2B1525AF8DA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4775636" y="3268984"/>
            <a:ext cx="2061401" cy="40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A3BA054-EB60-A6E0-E6AB-7E8F910A59D3}"/>
              </a:ext>
            </a:extLst>
          </p:cNvPr>
          <p:cNvSpPr txBox="1"/>
          <p:nvPr/>
        </p:nvSpPr>
        <p:spPr>
          <a:xfrm>
            <a:off x="4630847" y="1844766"/>
            <a:ext cx="29303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i="0" dirty="0">
                <a:solidFill>
                  <a:srgbClr val="0070C0"/>
                </a:solidFill>
                <a:effectLst/>
                <a:latin typeface="Calibri (Body)"/>
              </a:rPr>
              <a:t>One to one relation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8BB24-BCEA-15F0-DC7B-B49FB9C5F865}"/>
              </a:ext>
            </a:extLst>
          </p:cNvPr>
          <p:cNvSpPr txBox="1"/>
          <p:nvPr/>
        </p:nvSpPr>
        <p:spPr>
          <a:xfrm>
            <a:off x="1915655" y="4692142"/>
            <a:ext cx="8360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i="0" dirty="0">
                <a:effectLst/>
                <a:latin typeface="Calibri (Body)"/>
              </a:rPr>
              <a:t>One professor can only be assigned to work in one department</a:t>
            </a:r>
            <a:endParaRPr lang="en-PH" sz="2500" dirty="0">
              <a:latin typeface="Calibri (Body)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0AC0693-306C-97C4-A32E-F6BB30A56FCC}"/>
              </a:ext>
            </a:extLst>
          </p:cNvPr>
          <p:cNvSpPr txBox="1">
            <a:spLocks/>
          </p:cNvSpPr>
          <p:nvPr/>
        </p:nvSpPr>
        <p:spPr>
          <a:xfrm>
            <a:off x="838200" y="8263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Types of Association</a:t>
            </a:r>
          </a:p>
        </p:txBody>
      </p:sp>
    </p:spTree>
    <p:extLst>
      <p:ext uri="{BB962C8B-B14F-4D97-AF65-F5344CB8AC3E}">
        <p14:creationId xmlns:p14="http://schemas.microsoft.com/office/powerpoint/2010/main" val="383637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91AA2-E1DD-C336-C37C-A83A25383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B13AACE-04C3-6E63-771B-9B3EAF2F3AB7}"/>
              </a:ext>
            </a:extLst>
          </p:cNvPr>
          <p:cNvSpPr txBox="1">
            <a:spLocks/>
          </p:cNvSpPr>
          <p:nvPr/>
        </p:nvSpPr>
        <p:spPr>
          <a:xfrm>
            <a:off x="838200" y="8263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Types of Association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3F5FEB-A3F3-F976-5F5F-233430E33B59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D85C2B5-99F1-17F3-B594-4E525F2F1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257484"/>
              </p:ext>
            </p:extLst>
          </p:nvPr>
        </p:nvGraphicFramePr>
        <p:xfrm>
          <a:off x="6783863" y="2446696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E1CAD7-8F9E-E883-B4F1-833E29F1E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437001"/>
              </p:ext>
            </p:extLst>
          </p:nvPr>
        </p:nvGraphicFramePr>
        <p:xfrm>
          <a:off x="3069374" y="3056449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Professor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E741C7-9489-FA83-BA2F-E65744787337}"/>
              </a:ext>
            </a:extLst>
          </p:cNvPr>
          <p:cNvSpPr txBox="1"/>
          <p:nvPr/>
        </p:nvSpPr>
        <p:spPr>
          <a:xfrm>
            <a:off x="4581588" y="1821585"/>
            <a:ext cx="3028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i="0" dirty="0">
                <a:solidFill>
                  <a:srgbClr val="0070C0"/>
                </a:solidFill>
                <a:effectLst/>
                <a:latin typeface="Calibri (Body)"/>
              </a:rPr>
              <a:t>One to </a:t>
            </a:r>
            <a:r>
              <a:rPr lang="en-PH" sz="2500" b="1" dirty="0">
                <a:solidFill>
                  <a:srgbClr val="0070C0"/>
                </a:solidFill>
                <a:latin typeface="Calibri (Body)"/>
              </a:rPr>
              <a:t>many</a:t>
            </a:r>
            <a:r>
              <a:rPr lang="en-PH" sz="2500" b="1" i="0" dirty="0">
                <a:solidFill>
                  <a:srgbClr val="0070C0"/>
                </a:solidFill>
                <a:effectLst/>
                <a:latin typeface="Calibri (Body)"/>
              </a:rPr>
              <a:t> relation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58754-F192-4F0F-7F00-64EBC5565347}"/>
              </a:ext>
            </a:extLst>
          </p:cNvPr>
          <p:cNvSpPr txBox="1"/>
          <p:nvPr/>
        </p:nvSpPr>
        <p:spPr>
          <a:xfrm>
            <a:off x="2081671" y="5352374"/>
            <a:ext cx="844243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i="0" dirty="0">
                <a:effectLst/>
                <a:latin typeface="Calibri (Body)"/>
              </a:rPr>
              <a:t>One professor can be assigned to work in multiple departments</a:t>
            </a:r>
            <a:endParaRPr lang="en-PH" sz="2500" dirty="0">
              <a:latin typeface="Calibri (Body)"/>
            </a:endParaRP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8548F46C-D1FA-9A87-4FF3-5E4218096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870249"/>
              </p:ext>
            </p:extLst>
          </p:nvPr>
        </p:nvGraphicFramePr>
        <p:xfrm>
          <a:off x="6783863" y="4030179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cxnSp>
        <p:nvCxnSpPr>
          <p:cNvPr id="8" name="Connector: Elbow 10">
            <a:extLst>
              <a:ext uri="{FF2B5EF4-FFF2-40B4-BE49-F238E27FC236}">
                <a16:creationId xmlns:a16="http://schemas.microsoft.com/office/drawing/2014/main" id="{80B4FBEC-4226-73D9-3818-92BF04335EA2}"/>
              </a:ext>
            </a:extLst>
          </p:cNvPr>
          <p:cNvCxnSpPr>
            <a:endCxn id="3" idx="1"/>
          </p:cNvCxnSpPr>
          <p:nvPr/>
        </p:nvCxnSpPr>
        <p:spPr>
          <a:xfrm flipV="1">
            <a:off x="4722462" y="2995336"/>
            <a:ext cx="2061401" cy="65600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nector: Elbow 11">
            <a:extLst>
              <a:ext uri="{FF2B5EF4-FFF2-40B4-BE49-F238E27FC236}">
                <a16:creationId xmlns:a16="http://schemas.microsoft.com/office/drawing/2014/main" id="{9FE08323-8059-29B5-4914-CD36BF2A900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722462" y="3774761"/>
            <a:ext cx="2061401" cy="80405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5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9ED0D-CBF9-6E25-33F7-1925C7561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C6685E75-9C97-8CA6-E097-ACF3192FED48}"/>
              </a:ext>
            </a:extLst>
          </p:cNvPr>
          <p:cNvSpPr txBox="1">
            <a:spLocks/>
          </p:cNvSpPr>
          <p:nvPr/>
        </p:nvSpPr>
        <p:spPr>
          <a:xfrm>
            <a:off x="838200" y="8263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Types of Association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354C9-CB15-3B5C-C14B-020B1705959A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6B4FAAA-4C9E-AF42-F644-35EDFD571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079514"/>
              </p:ext>
            </p:extLst>
          </p:nvPr>
        </p:nvGraphicFramePr>
        <p:xfrm>
          <a:off x="2928502" y="2470509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Professor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971570C-7F65-A862-394D-19921BB44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288554"/>
              </p:ext>
            </p:extLst>
          </p:nvPr>
        </p:nvGraphicFramePr>
        <p:xfrm>
          <a:off x="8026596" y="3211791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8B0F0BD-C896-E82E-B26B-F98F6D987836}"/>
              </a:ext>
            </a:extLst>
          </p:cNvPr>
          <p:cNvSpPr txBox="1"/>
          <p:nvPr/>
        </p:nvSpPr>
        <p:spPr>
          <a:xfrm>
            <a:off x="4581590" y="1764249"/>
            <a:ext cx="3028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i="0" dirty="0">
                <a:solidFill>
                  <a:srgbClr val="0070C0"/>
                </a:solidFill>
                <a:effectLst/>
                <a:latin typeface="Calibri (Body)"/>
              </a:rPr>
              <a:t>Many to </a:t>
            </a:r>
            <a:r>
              <a:rPr lang="en-PH" sz="2500" b="1" dirty="0">
                <a:solidFill>
                  <a:srgbClr val="0070C0"/>
                </a:solidFill>
                <a:latin typeface="Calibri (Body)"/>
              </a:rPr>
              <a:t>one</a:t>
            </a:r>
            <a:r>
              <a:rPr lang="en-PH" sz="2500" b="1" i="0" dirty="0">
                <a:solidFill>
                  <a:srgbClr val="0070C0"/>
                </a:solidFill>
                <a:effectLst/>
                <a:latin typeface="Calibri (Body)"/>
              </a:rPr>
              <a:t> relation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7AEB94-2C16-7F7F-4AE7-2DA93C2B3B07}"/>
              </a:ext>
            </a:extLst>
          </p:cNvPr>
          <p:cNvSpPr txBox="1"/>
          <p:nvPr/>
        </p:nvSpPr>
        <p:spPr>
          <a:xfrm>
            <a:off x="2081671" y="5352374"/>
            <a:ext cx="85363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i="0" dirty="0">
                <a:effectLst/>
                <a:latin typeface="Calibri (Body)"/>
              </a:rPr>
              <a:t>Multiple professors can be assigned to work in </a:t>
            </a:r>
            <a:r>
              <a:rPr lang="en-US" sz="2500" dirty="0">
                <a:latin typeface="Calibri (Body)"/>
              </a:rPr>
              <a:t>one</a:t>
            </a:r>
            <a:r>
              <a:rPr lang="en-US" sz="2500" b="0" i="0" dirty="0">
                <a:effectLst/>
                <a:latin typeface="Calibri (Body)"/>
              </a:rPr>
              <a:t> department.</a:t>
            </a:r>
            <a:endParaRPr lang="en-PH" sz="2500" dirty="0">
              <a:latin typeface="Calibri (Body)"/>
            </a:endParaRPr>
          </a:p>
        </p:txBody>
      </p: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AFF7EAA6-8E1A-4B34-E9AA-3AE9D0503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771429"/>
              </p:ext>
            </p:extLst>
          </p:nvPr>
        </p:nvGraphicFramePr>
        <p:xfrm>
          <a:off x="2928502" y="406245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Professor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cxnSp>
        <p:nvCxnSpPr>
          <p:cNvPr id="15" name="Connector: Elbow 10">
            <a:extLst>
              <a:ext uri="{FF2B5EF4-FFF2-40B4-BE49-F238E27FC236}">
                <a16:creationId xmlns:a16="http://schemas.microsoft.com/office/drawing/2014/main" id="{B13304CC-863D-7290-D935-4C3CADFCCDD0}"/>
              </a:ext>
            </a:extLst>
          </p:cNvPr>
          <p:cNvCxnSpPr>
            <a:cxnSpLocks/>
          </p:cNvCxnSpPr>
          <p:nvPr/>
        </p:nvCxnSpPr>
        <p:spPr>
          <a:xfrm>
            <a:off x="4581590" y="2821374"/>
            <a:ext cx="3445006" cy="77020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1">
            <a:extLst>
              <a:ext uri="{FF2B5EF4-FFF2-40B4-BE49-F238E27FC236}">
                <a16:creationId xmlns:a16="http://schemas.microsoft.com/office/drawing/2014/main" id="{4DCDF05A-C961-6A62-DE7B-0051C14DE8BF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81590" y="3957278"/>
            <a:ext cx="3445006" cy="6538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264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73DA7-B5E4-31FA-0686-763621DED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33B5C093-178F-C97A-6678-F19075C44288}"/>
              </a:ext>
            </a:extLst>
          </p:cNvPr>
          <p:cNvSpPr txBox="1">
            <a:spLocks/>
          </p:cNvSpPr>
          <p:nvPr/>
        </p:nvSpPr>
        <p:spPr>
          <a:xfrm>
            <a:off x="838200" y="8263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Types of Association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BF1354D2-C263-38FC-17C7-139F93CA0279}"/>
              </a:ext>
            </a:extLst>
          </p:cNvPr>
          <p:cNvGraphicFramePr>
            <a:graphicFrameLocks noGrp="1"/>
          </p:cNvGraphicFramePr>
          <p:nvPr/>
        </p:nvGraphicFramePr>
        <p:xfrm>
          <a:off x="2928502" y="2470509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Professor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BB0C99-6CE3-11DC-8AC1-035FB5FF14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401989"/>
              </p:ext>
            </p:extLst>
          </p:nvPr>
        </p:nvGraphicFramePr>
        <p:xfrm>
          <a:off x="6410738" y="2470509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BBFD9D1-3D1E-86BE-2E63-C33D75EC55A0}"/>
              </a:ext>
            </a:extLst>
          </p:cNvPr>
          <p:cNvSpPr txBox="1"/>
          <p:nvPr/>
        </p:nvSpPr>
        <p:spPr>
          <a:xfrm>
            <a:off x="4581590" y="1764249"/>
            <a:ext cx="33223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i="0" dirty="0">
                <a:solidFill>
                  <a:srgbClr val="0070C0"/>
                </a:solidFill>
                <a:effectLst/>
                <a:latin typeface="Calibri (Body)"/>
              </a:rPr>
              <a:t>Many to </a:t>
            </a:r>
            <a:r>
              <a:rPr lang="en-PH" sz="2500" b="1" dirty="0">
                <a:solidFill>
                  <a:srgbClr val="0070C0"/>
                </a:solidFill>
                <a:latin typeface="Calibri (Body)"/>
              </a:rPr>
              <a:t>many</a:t>
            </a:r>
            <a:r>
              <a:rPr lang="en-PH" sz="2500" b="1" i="0" dirty="0">
                <a:solidFill>
                  <a:srgbClr val="0070C0"/>
                </a:solidFill>
                <a:effectLst/>
                <a:latin typeface="Calibri (Body)"/>
              </a:rPr>
              <a:t> relation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8FC5A3-F846-079D-9F9C-3B725813459E}"/>
              </a:ext>
            </a:extLst>
          </p:cNvPr>
          <p:cNvSpPr txBox="1"/>
          <p:nvPr/>
        </p:nvSpPr>
        <p:spPr>
          <a:xfrm>
            <a:off x="2081671" y="5352374"/>
            <a:ext cx="90765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i="0" dirty="0">
                <a:effectLst/>
                <a:latin typeface="Calibri (Body)"/>
              </a:rPr>
              <a:t>Multiple professors can be assigned to work in </a:t>
            </a:r>
            <a:r>
              <a:rPr lang="en-US" sz="2500" dirty="0">
                <a:latin typeface="Calibri (Body)"/>
              </a:rPr>
              <a:t>multiple</a:t>
            </a:r>
            <a:r>
              <a:rPr lang="en-US" sz="2500" b="0" i="0" dirty="0">
                <a:effectLst/>
                <a:latin typeface="Calibri (Body)"/>
              </a:rPr>
              <a:t> department.</a:t>
            </a:r>
            <a:endParaRPr lang="en-PH" sz="2500" dirty="0">
              <a:latin typeface="Calibri (Body)"/>
            </a:endParaRP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0D469B71-8FDB-2D5B-3215-C2AEA3AFBACB}"/>
              </a:ext>
            </a:extLst>
          </p:cNvPr>
          <p:cNvGraphicFramePr>
            <a:graphicFrameLocks noGrp="1"/>
          </p:cNvGraphicFramePr>
          <p:nvPr/>
        </p:nvGraphicFramePr>
        <p:xfrm>
          <a:off x="2928502" y="406245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Professor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E318480-ABF6-5310-0865-A3ABC5F87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940512"/>
              </p:ext>
            </p:extLst>
          </p:nvPr>
        </p:nvGraphicFramePr>
        <p:xfrm>
          <a:off x="6417001" y="406245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A9D793-5ABB-F37D-782E-1C5925F5BFF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581590" y="3000194"/>
            <a:ext cx="1835411" cy="16108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36E759-CBA6-C543-90FA-ED8AA1E9AFA8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 flipV="1">
            <a:off x="4581590" y="3019149"/>
            <a:ext cx="1829148" cy="15919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94D6EC-787F-8AD1-50F6-37B265DF0180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4581590" y="3019149"/>
            <a:ext cx="1829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63FA36-0749-2212-4C88-DE80FA38A5D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581590" y="4611092"/>
            <a:ext cx="18354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03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F6757-1D72-ADA2-275C-DE4B76B9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sz="4400" b="1" dirty="0"/>
              <a:t>Aggregation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EF01B-A89F-A740-CFE1-B227B584C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aggregation, each class have </a:t>
            </a:r>
            <a:r>
              <a:rPr lang="en-US" b="1" dirty="0">
                <a:solidFill>
                  <a:srgbClr val="0070C0"/>
                </a:solidFill>
              </a:rPr>
              <a:t>independent existence </a:t>
            </a:r>
            <a:r>
              <a:rPr lang="en-US" dirty="0"/>
              <a:t>and they are </a:t>
            </a:r>
            <a:r>
              <a:rPr lang="en-US" b="1" dirty="0">
                <a:solidFill>
                  <a:srgbClr val="0070C0"/>
                </a:solidFill>
              </a:rPr>
              <a:t>not tied to each other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US" dirty="0"/>
              <a:t>Example: </a:t>
            </a:r>
          </a:p>
          <a:p>
            <a:pPr marL="0" indent="0">
              <a:buNone/>
            </a:pPr>
            <a:r>
              <a:rPr lang="en-PH" dirty="0"/>
              <a:t>A wolf can be part of a pack but it can also survive on its own.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986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B4FCE-1559-718D-DC0A-4F48669BF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4BCB262-EEDE-2FC2-3D56-FC6282F90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564151"/>
              </p:ext>
            </p:extLst>
          </p:nvPr>
        </p:nvGraphicFramePr>
        <p:xfrm>
          <a:off x="2998979" y="348961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Wolf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3C453AE-0E7F-6D2E-1F80-8987CF0A6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391707"/>
              </p:ext>
            </p:extLst>
          </p:nvPr>
        </p:nvGraphicFramePr>
        <p:xfrm>
          <a:off x="8419534" y="3481144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Wolfpack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760955-7733-B1A0-58A2-69AFB6AE4E54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652067" y="4029784"/>
            <a:ext cx="3767467" cy="84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 descr="Wolf in snow">
            <a:extLst>
              <a:ext uri="{FF2B5EF4-FFF2-40B4-BE49-F238E27FC236}">
                <a16:creationId xmlns:a16="http://schemas.microsoft.com/office/drawing/2014/main" id="{9D2590B9-6A2E-0922-8C03-C6EC16778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563" y="1541372"/>
            <a:ext cx="2099921" cy="1399606"/>
          </a:xfrm>
          <a:prstGeom prst="rect">
            <a:avLst/>
          </a:prstGeom>
        </p:spPr>
      </p:pic>
      <p:pic>
        <p:nvPicPr>
          <p:cNvPr id="10" name="Picture 9" descr="A group of wolves in the snow&#10;&#10;Description automatically generated">
            <a:extLst>
              <a:ext uri="{FF2B5EF4-FFF2-40B4-BE49-F238E27FC236}">
                <a16:creationId xmlns:a16="http://schemas.microsoft.com/office/drawing/2014/main" id="{34B1947B-F0E7-1DFB-44A9-741C40108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38" y="1465041"/>
            <a:ext cx="2621680" cy="15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06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B1C5B-19E1-79CD-422E-DF3547E1F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B3E32-AE33-EC24-A1C8-77A8818D1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sz="4400" b="1" dirty="0"/>
              <a:t>Composition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5FF2C-C94D-EF89-4F16-E1A42D3CE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composition, an </a:t>
            </a:r>
            <a:r>
              <a:rPr lang="en-US" b="1" dirty="0">
                <a:solidFill>
                  <a:srgbClr val="0070C0"/>
                </a:solidFill>
              </a:rPr>
              <a:t>object belongs to a larger object</a:t>
            </a:r>
            <a:r>
              <a:rPr lang="en-US" dirty="0"/>
              <a:t>. If the larger object is destroyed, the all the objects in it will be also destroyed.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US" b="1" dirty="0"/>
              <a:t>Example: </a:t>
            </a:r>
          </a:p>
          <a:p>
            <a:pPr marL="0" indent="0">
              <a:buNone/>
            </a:pPr>
            <a:r>
              <a:rPr lang="en-PH" dirty="0"/>
              <a:t>Plants and animals need water to survive. If there is no water, then there will be no plants and animals.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365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3CF8E092-094C-6824-5F1E-5E598D7F6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62374"/>
              </p:ext>
            </p:extLst>
          </p:nvPr>
        </p:nvGraphicFramePr>
        <p:xfrm>
          <a:off x="5269456" y="1854970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Water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4C926FF-22F0-BA3C-15E8-1BEF466D7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972912"/>
              </p:ext>
            </p:extLst>
          </p:nvPr>
        </p:nvGraphicFramePr>
        <p:xfrm>
          <a:off x="2475934" y="3600141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Plants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B71302-21D9-A15F-8A28-F1F7E67DD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799194"/>
              </p:ext>
            </p:extLst>
          </p:nvPr>
        </p:nvGraphicFramePr>
        <p:xfrm>
          <a:off x="8258783" y="3600141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Animals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cxnSp>
        <p:nvCxnSpPr>
          <p:cNvPr id="5" name="Connector: Elbow 10">
            <a:extLst>
              <a:ext uri="{FF2B5EF4-FFF2-40B4-BE49-F238E27FC236}">
                <a16:creationId xmlns:a16="http://schemas.microsoft.com/office/drawing/2014/main" id="{A0B24A63-E0F2-3A56-6967-E3521742F304}"/>
              </a:ext>
            </a:extLst>
          </p:cNvPr>
          <p:cNvCxnSpPr>
            <a:cxnSpLocks/>
            <a:stCxn id="3" idx="0"/>
            <a:endCxn id="2" idx="1"/>
          </p:cNvCxnSpPr>
          <p:nvPr/>
        </p:nvCxnSpPr>
        <p:spPr>
          <a:xfrm rot="5400000" flipH="1" flipV="1">
            <a:off x="3687702" y="2018387"/>
            <a:ext cx="1196531" cy="196697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Connector: Elbow 18">
            <a:extLst>
              <a:ext uri="{FF2B5EF4-FFF2-40B4-BE49-F238E27FC236}">
                <a16:creationId xmlns:a16="http://schemas.microsoft.com/office/drawing/2014/main" id="{23A850D5-87D0-6DC1-BB00-43271794E54C}"/>
              </a:ext>
            </a:extLst>
          </p:cNvPr>
          <p:cNvCxnSpPr>
            <a:cxnSpLocks/>
            <a:stCxn id="4" idx="0"/>
            <a:endCxn id="2" idx="3"/>
          </p:cNvCxnSpPr>
          <p:nvPr/>
        </p:nvCxnSpPr>
        <p:spPr>
          <a:xfrm rot="16200000" flipV="1">
            <a:off x="7405671" y="1920484"/>
            <a:ext cx="1196531" cy="216278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5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23449-12F9-71FD-E821-0D3E5425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FA284-4BE3-542C-4476-530154792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Classes and objects in object-oriented programming are </a:t>
            </a:r>
            <a:r>
              <a:rPr lang="en-US" b="1" dirty="0">
                <a:solidFill>
                  <a:srgbClr val="0070C0"/>
                </a:solidFill>
              </a:rPr>
              <a:t>built to model real-world entities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The relationships between classes in object-oriented programming are </a:t>
            </a:r>
            <a:r>
              <a:rPr lang="en-US" b="1" dirty="0">
                <a:solidFill>
                  <a:srgbClr val="0070C0"/>
                </a:solidFill>
              </a:rPr>
              <a:t>built to model the relationships between real-world entities, that these classes represent</a:t>
            </a:r>
            <a:r>
              <a:rPr lang="en-US" dirty="0"/>
              <a:t>.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347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AF1E33-6243-A87D-9CAB-8A4262A791FC}"/>
              </a:ext>
            </a:extLst>
          </p:cNvPr>
          <p:cNvSpPr/>
          <p:nvPr/>
        </p:nvSpPr>
        <p:spPr>
          <a:xfrm>
            <a:off x="2743200" y="2213566"/>
            <a:ext cx="2641197" cy="71845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Inheritance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B29C73-BDB9-EB30-A35E-35C9D993DD10}"/>
              </a:ext>
            </a:extLst>
          </p:cNvPr>
          <p:cNvSpPr/>
          <p:nvPr/>
        </p:nvSpPr>
        <p:spPr>
          <a:xfrm>
            <a:off x="6609632" y="2207944"/>
            <a:ext cx="2641197" cy="71845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Association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F915C3-7F1A-676C-8CB9-90300B8D84B6}"/>
              </a:ext>
            </a:extLst>
          </p:cNvPr>
          <p:cNvSpPr/>
          <p:nvPr/>
        </p:nvSpPr>
        <p:spPr>
          <a:xfrm>
            <a:off x="2743200" y="3782053"/>
            <a:ext cx="2641197" cy="71845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Aggregation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9413A8-3205-240B-0A95-F4DE57E54340}"/>
              </a:ext>
            </a:extLst>
          </p:cNvPr>
          <p:cNvSpPr/>
          <p:nvPr/>
        </p:nvSpPr>
        <p:spPr>
          <a:xfrm>
            <a:off x="6556217" y="3774983"/>
            <a:ext cx="2641197" cy="71845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Composition</a:t>
            </a:r>
          </a:p>
        </p:txBody>
      </p:sp>
    </p:spTree>
    <p:extLst>
      <p:ext uri="{BB962C8B-B14F-4D97-AF65-F5344CB8AC3E}">
        <p14:creationId xmlns:p14="http://schemas.microsoft.com/office/powerpoint/2010/main" val="115277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F0BF-45C4-05C4-DB3F-CDDC3061A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93B53-6F7A-7732-FB5A-D4FEE95A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b="0" i="0" dirty="0">
                <a:solidFill>
                  <a:srgbClr val="000000"/>
                </a:solidFill>
                <a:effectLst/>
                <a:latin typeface="Calibri (Body)"/>
              </a:rPr>
              <a:t>An </a:t>
            </a:r>
            <a:r>
              <a:rPr lang="en-US" sz="3000" b="1" i="0" dirty="0">
                <a:solidFill>
                  <a:srgbClr val="0070C0"/>
                </a:solidFill>
                <a:effectLst/>
                <a:latin typeface="Calibri (Body)"/>
              </a:rPr>
              <a:t>“is a” 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Calibri (Body)"/>
              </a:rPr>
              <a:t>relationship signifies that one class is a type of another. It is implemented in java using ‘</a:t>
            </a:r>
            <a:r>
              <a:rPr lang="en-US" sz="3000" b="1" i="0" dirty="0">
                <a:solidFill>
                  <a:srgbClr val="0070C0"/>
                </a:solidFill>
                <a:effectLst/>
                <a:latin typeface="Calibri (Body)"/>
              </a:rPr>
              <a:t>extends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Calibri (Body)"/>
              </a:rPr>
              <a:t>’ and ‘</a:t>
            </a:r>
            <a:r>
              <a:rPr lang="en-US" sz="3000" b="1" i="0" dirty="0">
                <a:solidFill>
                  <a:srgbClr val="0070C0"/>
                </a:solidFill>
                <a:effectLst/>
                <a:latin typeface="Calibri (Body)"/>
              </a:rPr>
              <a:t>implements</a:t>
            </a:r>
            <a:r>
              <a:rPr lang="en-US" sz="3000" b="0" i="0" dirty="0">
                <a:solidFill>
                  <a:srgbClr val="000000"/>
                </a:solidFill>
                <a:effectLst/>
                <a:latin typeface="Calibri (Body)"/>
              </a:rPr>
              <a:t>’ keywords.</a:t>
            </a:r>
          </a:p>
          <a:p>
            <a:pPr marL="0" indent="0">
              <a:buNone/>
            </a:pPr>
            <a:endParaRPr lang="en-US" sz="3000" dirty="0">
              <a:solidFill>
                <a:srgbClr val="000000"/>
              </a:solidFill>
              <a:latin typeface="Calibri (Body)"/>
            </a:endParaRPr>
          </a:p>
          <a:p>
            <a:pPr marL="0" indent="0">
              <a:buNone/>
            </a:pPr>
            <a:r>
              <a:rPr lang="en-PH" sz="3000" i="0" dirty="0">
                <a:solidFill>
                  <a:srgbClr val="000000"/>
                </a:solidFill>
                <a:effectLst/>
                <a:latin typeface="Calibri (Body)"/>
              </a:rPr>
              <a:t>Example</a:t>
            </a:r>
            <a:r>
              <a:rPr lang="en-PH" sz="3000" b="1" i="0" dirty="0">
                <a:solidFill>
                  <a:srgbClr val="000000"/>
                </a:solidFill>
                <a:effectLst/>
                <a:latin typeface="Calibri (Body)"/>
              </a:rPr>
              <a:t>:</a:t>
            </a:r>
            <a:r>
              <a:rPr lang="en-PH" sz="3000" b="0" i="0" dirty="0">
                <a:solidFill>
                  <a:srgbClr val="000000"/>
                </a:solidFill>
                <a:effectLst/>
                <a:latin typeface="Calibri (Body)"/>
              </a:rPr>
              <a:t> </a:t>
            </a:r>
          </a:p>
          <a:p>
            <a:pPr marL="0" indent="0">
              <a:buNone/>
            </a:pPr>
            <a:r>
              <a:rPr lang="en-PH" sz="3000" b="0" i="0" dirty="0">
                <a:solidFill>
                  <a:srgbClr val="000000"/>
                </a:solidFill>
                <a:effectLst/>
                <a:latin typeface="Calibri (Body)"/>
              </a:rPr>
              <a:t>A cat is a type of pet.</a:t>
            </a:r>
          </a:p>
          <a:p>
            <a:pPr marL="0" indent="0">
              <a:buNone/>
            </a:pPr>
            <a:r>
              <a:rPr lang="en-PH" sz="3000" b="0" i="0" dirty="0">
                <a:solidFill>
                  <a:srgbClr val="000000"/>
                </a:solidFill>
                <a:effectLst/>
                <a:latin typeface="Calibri (Body)"/>
              </a:rPr>
              <a:t>A dog is a type of pet.</a:t>
            </a:r>
            <a:endParaRPr lang="en-PH" sz="3000" dirty="0">
              <a:solidFill>
                <a:srgbClr val="000000"/>
              </a:solidFill>
              <a:latin typeface="Calibri (Body)"/>
            </a:endParaRPr>
          </a:p>
          <a:p>
            <a:pPr marL="0" indent="0">
              <a:buNone/>
            </a:pPr>
            <a:r>
              <a:rPr lang="en-PH" sz="3000" b="0" i="0" dirty="0">
                <a:solidFill>
                  <a:srgbClr val="000000"/>
                </a:solidFill>
                <a:effectLst/>
                <a:latin typeface="Calibri (Body)"/>
              </a:rPr>
              <a:t>A rabbit is a type of pet.</a:t>
            </a:r>
            <a:endParaRPr lang="en-US" sz="30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0" indent="0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278133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588577-72B3-EB5E-FC43-9F2240BB003E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BCEB89F0-50D6-DAC1-05C2-183118831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082455"/>
              </p:ext>
            </p:extLst>
          </p:nvPr>
        </p:nvGraphicFramePr>
        <p:xfrm>
          <a:off x="5269456" y="1318377"/>
          <a:ext cx="1653088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/>
                        <a:t>int name</a:t>
                      </a:r>
                    </a:p>
                    <a:p>
                      <a:r>
                        <a:rPr lang="en-PH" dirty="0"/>
                        <a:t>int 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 err="1"/>
                        <a:t>setName</a:t>
                      </a:r>
                      <a:r>
                        <a:rPr lang="en-PH" dirty="0"/>
                        <a:t>()</a:t>
                      </a:r>
                    </a:p>
                    <a:p>
                      <a:r>
                        <a:rPr lang="en-PH" dirty="0"/>
                        <a:t>eat()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25AD87E-CE35-C12E-3A9E-199D02475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979938"/>
              </p:ext>
            </p:extLst>
          </p:nvPr>
        </p:nvGraphicFramePr>
        <p:xfrm>
          <a:off x="1375742" y="4438452"/>
          <a:ext cx="1653088" cy="1401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669662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pic>
        <p:nvPicPr>
          <p:cNvPr id="5" name="Picture 4" descr="A picture of a dog with a grey background">
            <a:extLst>
              <a:ext uri="{FF2B5EF4-FFF2-40B4-BE49-F238E27FC236}">
                <a16:creationId xmlns:a16="http://schemas.microsoft.com/office/drawing/2014/main" id="{2E5C19EA-9D8D-6528-760C-2AD04B44B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456" y="3180106"/>
            <a:ext cx="1653088" cy="1122025"/>
          </a:xfrm>
          <a:prstGeom prst="rect">
            <a:avLst/>
          </a:prstGeom>
        </p:spPr>
      </p:pic>
      <p:pic>
        <p:nvPicPr>
          <p:cNvPr id="6" name="Picture 5" descr="Kitten staring at the camera">
            <a:extLst>
              <a:ext uri="{FF2B5EF4-FFF2-40B4-BE49-F238E27FC236}">
                <a16:creationId xmlns:a16="http://schemas.microsoft.com/office/drawing/2014/main" id="{B7260240-22B8-DA3B-BC83-BAAE39BA3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42" y="3180106"/>
            <a:ext cx="1653088" cy="1093601"/>
          </a:xfrm>
          <a:prstGeom prst="rect">
            <a:avLst/>
          </a:prstGeom>
        </p:spPr>
      </p:pic>
      <p:pic>
        <p:nvPicPr>
          <p:cNvPr id="7" name="Picture 6" descr="Small brown rabbit">
            <a:extLst>
              <a:ext uri="{FF2B5EF4-FFF2-40B4-BE49-F238E27FC236}">
                <a16:creationId xmlns:a16="http://schemas.microsoft.com/office/drawing/2014/main" id="{32FA0F1D-1343-E4E5-55BB-E1370C51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035" y="3191439"/>
            <a:ext cx="1646545" cy="1122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C9AEF5-A73E-353A-9A68-2FEC37C49BC9}"/>
              </a:ext>
            </a:extLst>
          </p:cNvPr>
          <p:cNvSpPr txBox="1"/>
          <p:nvPr/>
        </p:nvSpPr>
        <p:spPr>
          <a:xfrm>
            <a:off x="1375742" y="4815877"/>
            <a:ext cx="1019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int name</a:t>
            </a:r>
          </a:p>
          <a:p>
            <a:r>
              <a:rPr lang="en-PH" dirty="0"/>
              <a:t>int age</a:t>
            </a:r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73CEBC0E-C2C4-24D7-5649-4DA585ACC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773444"/>
              </p:ext>
            </p:extLst>
          </p:nvPr>
        </p:nvGraphicFramePr>
        <p:xfrm>
          <a:off x="5185742" y="4438451"/>
          <a:ext cx="1653088" cy="1401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669662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BF8F11BF-A070-7517-FF51-2FFF35D8A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538636"/>
              </p:ext>
            </p:extLst>
          </p:nvPr>
        </p:nvGraphicFramePr>
        <p:xfrm>
          <a:off x="8943549" y="4438451"/>
          <a:ext cx="1653088" cy="1401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Rabbit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669662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7036357-5983-ECC0-C421-D76CC3F9B760}"/>
              </a:ext>
            </a:extLst>
          </p:cNvPr>
          <p:cNvSpPr txBox="1"/>
          <p:nvPr/>
        </p:nvSpPr>
        <p:spPr>
          <a:xfrm>
            <a:off x="5185742" y="4809585"/>
            <a:ext cx="1019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int name</a:t>
            </a:r>
          </a:p>
          <a:p>
            <a:r>
              <a:rPr lang="en-PH" dirty="0"/>
              <a:t>int 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52268B-F145-88B3-7456-05230D94401B}"/>
              </a:ext>
            </a:extLst>
          </p:cNvPr>
          <p:cNvSpPr txBox="1"/>
          <p:nvPr/>
        </p:nvSpPr>
        <p:spPr>
          <a:xfrm>
            <a:off x="8940035" y="4809585"/>
            <a:ext cx="1019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int name</a:t>
            </a:r>
          </a:p>
          <a:p>
            <a:r>
              <a:rPr lang="en-PH" dirty="0"/>
              <a:t>int age</a:t>
            </a:r>
          </a:p>
        </p:txBody>
      </p:sp>
    </p:spTree>
    <p:extLst>
      <p:ext uri="{BB962C8B-B14F-4D97-AF65-F5344CB8AC3E}">
        <p14:creationId xmlns:p14="http://schemas.microsoft.com/office/powerpoint/2010/main" val="79689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DF830E-BB47-80DE-2202-BA83551C139F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D3C4371-BFC0-D48D-DB4F-4010045919E1}"/>
              </a:ext>
            </a:extLst>
          </p:cNvPr>
          <p:cNvGraphicFramePr>
            <a:graphicFrameLocks noGrp="1"/>
          </p:cNvGraphicFramePr>
          <p:nvPr/>
        </p:nvGraphicFramePr>
        <p:xfrm>
          <a:off x="5269456" y="1318377"/>
          <a:ext cx="1653088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/>
                        <a:t>int name</a:t>
                      </a:r>
                    </a:p>
                    <a:p>
                      <a:r>
                        <a:rPr lang="en-PH" dirty="0"/>
                        <a:t>int 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 err="1"/>
                        <a:t>setName</a:t>
                      </a:r>
                      <a:r>
                        <a:rPr lang="en-PH" dirty="0"/>
                        <a:t>()</a:t>
                      </a:r>
                    </a:p>
                    <a:p>
                      <a:r>
                        <a:rPr lang="en-PH" dirty="0"/>
                        <a:t>eat()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125B27E8-C06B-CA4F-C796-1DC60B2FB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553002"/>
              </p:ext>
            </p:extLst>
          </p:nvPr>
        </p:nvGraphicFramePr>
        <p:xfrm>
          <a:off x="1255127" y="361684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32C7FF-5B30-3291-5715-74B3E922E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486637"/>
              </p:ext>
            </p:extLst>
          </p:nvPr>
        </p:nvGraphicFramePr>
        <p:xfrm>
          <a:off x="5275807" y="361702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A7AB46E-4D25-FAAC-B0BD-DF8BF69D4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618903"/>
              </p:ext>
            </p:extLst>
          </p:nvPr>
        </p:nvGraphicFramePr>
        <p:xfrm>
          <a:off x="9209066" y="361684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Rabbit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cxnSp>
        <p:nvCxnSpPr>
          <p:cNvPr id="7" name="Connector: Elbow 7">
            <a:extLst>
              <a:ext uri="{FF2B5EF4-FFF2-40B4-BE49-F238E27FC236}">
                <a16:creationId xmlns:a16="http://schemas.microsoft.com/office/drawing/2014/main" id="{1B9C6414-14A5-1162-07BC-C6AF734A0A60}"/>
              </a:ext>
            </a:extLst>
          </p:cNvPr>
          <p:cNvCxnSpPr>
            <a:cxnSpLocks/>
            <a:stCxn id="4" idx="0"/>
            <a:endCxn id="3" idx="1"/>
          </p:cNvCxnSpPr>
          <p:nvPr/>
        </p:nvCxnSpPr>
        <p:spPr>
          <a:xfrm rot="5400000" flipH="1" flipV="1">
            <a:off x="2937808" y="1285200"/>
            <a:ext cx="1475510" cy="318778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2041BD-76B7-F4C3-018A-710D3B3258E5}"/>
              </a:ext>
            </a:extLst>
          </p:cNvPr>
          <p:cNvCxnSpPr>
            <a:endCxn id="3" idx="2"/>
          </p:cNvCxnSpPr>
          <p:nvPr/>
        </p:nvCxnSpPr>
        <p:spPr>
          <a:xfrm flipH="1" flipV="1">
            <a:off x="6096000" y="2964297"/>
            <a:ext cx="6351" cy="652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nector: Elbow 23">
            <a:extLst>
              <a:ext uri="{FF2B5EF4-FFF2-40B4-BE49-F238E27FC236}">
                <a16:creationId xmlns:a16="http://schemas.microsoft.com/office/drawing/2014/main" id="{62D3F458-BCF1-59DA-D0A0-7A3B95BFD0B5}"/>
              </a:ext>
            </a:extLst>
          </p:cNvPr>
          <p:cNvCxnSpPr>
            <a:cxnSpLocks/>
            <a:stCxn id="6" idx="0"/>
            <a:endCxn id="3" idx="3"/>
          </p:cNvCxnSpPr>
          <p:nvPr/>
        </p:nvCxnSpPr>
        <p:spPr>
          <a:xfrm rot="16200000" flipV="1">
            <a:off x="7741322" y="1322559"/>
            <a:ext cx="1475510" cy="311306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B455904-E0C2-F75F-13F9-0706B8421185}"/>
              </a:ext>
            </a:extLst>
          </p:cNvPr>
          <p:cNvSpPr txBox="1"/>
          <p:nvPr/>
        </p:nvSpPr>
        <p:spPr>
          <a:xfrm>
            <a:off x="1033145" y="4918521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accent2"/>
                </a:solidFill>
              </a:rPr>
              <a:t>Subclass/Child Class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62BD44-5788-867C-4B72-9429B1BE4DE1}"/>
              </a:ext>
            </a:extLst>
          </p:cNvPr>
          <p:cNvSpPr txBox="1"/>
          <p:nvPr/>
        </p:nvSpPr>
        <p:spPr>
          <a:xfrm>
            <a:off x="2456126" y="1497114"/>
            <a:ext cx="2438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rgbClr val="00B050"/>
                </a:solidFill>
              </a:rPr>
              <a:t>Superclass/Parent Class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EEECF3-44E9-540D-6067-1A61E3DB8025}"/>
              </a:ext>
            </a:extLst>
          </p:cNvPr>
          <p:cNvSpPr txBox="1"/>
          <p:nvPr/>
        </p:nvSpPr>
        <p:spPr>
          <a:xfrm>
            <a:off x="9061806" y="4920576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accent2"/>
                </a:solidFill>
              </a:rPr>
              <a:t>Subclass/Child Class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37431D-8C9F-198D-2128-9D13730EAEDC}"/>
              </a:ext>
            </a:extLst>
          </p:cNvPr>
          <p:cNvSpPr txBox="1"/>
          <p:nvPr/>
        </p:nvSpPr>
        <p:spPr>
          <a:xfrm>
            <a:off x="5053826" y="4918521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accent2"/>
                </a:solidFill>
              </a:rPr>
              <a:t>Subclass/Child 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783281-2FF0-4E73-B867-5E1F10F6CB38}"/>
              </a:ext>
            </a:extLst>
          </p:cNvPr>
          <p:cNvSpPr txBox="1"/>
          <p:nvPr/>
        </p:nvSpPr>
        <p:spPr>
          <a:xfrm>
            <a:off x="5269456" y="3980821"/>
            <a:ext cx="1446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rgbClr val="00B050"/>
                </a:solidFill>
              </a:rPr>
              <a:t>int </a:t>
            </a:r>
            <a:r>
              <a:rPr lang="en-PH" b="1" dirty="0" err="1">
                <a:solidFill>
                  <a:srgbClr val="00B050"/>
                </a:solidFill>
              </a:rPr>
              <a:t>tailLength</a:t>
            </a:r>
            <a:endParaRPr lang="en-PH" b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D42F64-60FC-1941-62DA-FB559EC44E81}"/>
              </a:ext>
            </a:extLst>
          </p:cNvPr>
          <p:cNvSpPr txBox="1"/>
          <p:nvPr/>
        </p:nvSpPr>
        <p:spPr>
          <a:xfrm>
            <a:off x="4438955" y="5282670"/>
            <a:ext cx="3314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You can add an attribute only specific to a subclass.</a:t>
            </a:r>
          </a:p>
        </p:txBody>
      </p:sp>
    </p:spTree>
    <p:extLst>
      <p:ext uri="{BB962C8B-B14F-4D97-AF65-F5344CB8AC3E}">
        <p14:creationId xmlns:p14="http://schemas.microsoft.com/office/powerpoint/2010/main" val="243129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153997-C1A5-0174-1849-466926701A4F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24E23926-7942-77F5-579D-F760D1DDD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742375"/>
              </p:ext>
            </p:extLst>
          </p:nvPr>
        </p:nvGraphicFramePr>
        <p:xfrm>
          <a:off x="5269456" y="1318377"/>
          <a:ext cx="1653088" cy="21275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1121693">
                <a:tc>
                  <a:txBody>
                    <a:bodyPr/>
                    <a:lstStyle/>
                    <a:p>
                      <a:r>
                        <a:rPr lang="en-PH" dirty="0"/>
                        <a:t>int name</a:t>
                      </a:r>
                    </a:p>
                    <a:p>
                      <a:r>
                        <a:rPr lang="en-PH" dirty="0"/>
                        <a:t>int 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 err="1"/>
                        <a:t>setName</a:t>
                      </a:r>
                      <a:r>
                        <a:rPr lang="en-PH" dirty="0"/>
                        <a:t>()</a:t>
                      </a:r>
                    </a:p>
                    <a:p>
                      <a:r>
                        <a:rPr lang="en-PH" dirty="0"/>
                        <a:t>eat()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6ACB1962-3701-C2EE-75E9-8BE1B19E9787}"/>
              </a:ext>
            </a:extLst>
          </p:cNvPr>
          <p:cNvGraphicFramePr>
            <a:graphicFrameLocks noGrp="1"/>
          </p:cNvGraphicFramePr>
          <p:nvPr/>
        </p:nvGraphicFramePr>
        <p:xfrm>
          <a:off x="1255127" y="361684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AA31BD5-246E-EE3B-E7B7-8234593048CC}"/>
              </a:ext>
            </a:extLst>
          </p:cNvPr>
          <p:cNvGraphicFramePr>
            <a:graphicFrameLocks noGrp="1"/>
          </p:cNvGraphicFramePr>
          <p:nvPr/>
        </p:nvGraphicFramePr>
        <p:xfrm>
          <a:off x="5275807" y="361702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6C05B7B-C994-3F0A-8C9F-45B92862AB33}"/>
              </a:ext>
            </a:extLst>
          </p:cNvPr>
          <p:cNvGraphicFramePr>
            <a:graphicFrameLocks noGrp="1"/>
          </p:cNvGraphicFramePr>
          <p:nvPr/>
        </p:nvGraphicFramePr>
        <p:xfrm>
          <a:off x="9209066" y="361684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Rabbit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cxnSp>
        <p:nvCxnSpPr>
          <p:cNvPr id="7" name="Connector: Elbow 7">
            <a:extLst>
              <a:ext uri="{FF2B5EF4-FFF2-40B4-BE49-F238E27FC236}">
                <a16:creationId xmlns:a16="http://schemas.microsoft.com/office/drawing/2014/main" id="{79BA0801-CB84-9577-4C67-DCA339527BCB}"/>
              </a:ext>
            </a:extLst>
          </p:cNvPr>
          <p:cNvCxnSpPr>
            <a:cxnSpLocks/>
            <a:stCxn id="4" idx="0"/>
            <a:endCxn id="3" idx="1"/>
          </p:cNvCxnSpPr>
          <p:nvPr/>
        </p:nvCxnSpPr>
        <p:spPr>
          <a:xfrm rot="5400000" flipH="1" flipV="1">
            <a:off x="3058211" y="1405603"/>
            <a:ext cx="1234704" cy="318778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F3F723-7B3E-8B12-9821-6976D564D4E4}"/>
              </a:ext>
            </a:extLst>
          </p:cNvPr>
          <p:cNvCxnSpPr>
            <a:endCxn id="3" idx="2"/>
          </p:cNvCxnSpPr>
          <p:nvPr/>
        </p:nvCxnSpPr>
        <p:spPr>
          <a:xfrm flipH="1" flipV="1">
            <a:off x="6096000" y="3445910"/>
            <a:ext cx="6351" cy="1709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nector: Elbow 23">
            <a:extLst>
              <a:ext uri="{FF2B5EF4-FFF2-40B4-BE49-F238E27FC236}">
                <a16:creationId xmlns:a16="http://schemas.microsoft.com/office/drawing/2014/main" id="{0D9DF0A1-F589-8CA5-B80A-9DFDBF6AD34A}"/>
              </a:ext>
            </a:extLst>
          </p:cNvPr>
          <p:cNvCxnSpPr>
            <a:cxnSpLocks/>
            <a:stCxn id="6" idx="0"/>
            <a:endCxn id="3" idx="3"/>
          </p:cNvCxnSpPr>
          <p:nvPr/>
        </p:nvCxnSpPr>
        <p:spPr>
          <a:xfrm rot="16200000" flipV="1">
            <a:off x="7861725" y="1442962"/>
            <a:ext cx="1234704" cy="311306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340C9C-8917-9ECA-B679-05B7C0B274F7}"/>
              </a:ext>
            </a:extLst>
          </p:cNvPr>
          <p:cNvSpPr txBox="1"/>
          <p:nvPr/>
        </p:nvSpPr>
        <p:spPr>
          <a:xfrm>
            <a:off x="5255815" y="2279375"/>
            <a:ext cx="16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rgbClr val="00B050"/>
                </a:solidFill>
              </a:rPr>
              <a:t>String birthday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28D9CC-356C-7C6C-BC9F-A20BE1B66E66}"/>
              </a:ext>
            </a:extLst>
          </p:cNvPr>
          <p:cNvSpPr txBox="1"/>
          <p:nvPr/>
        </p:nvSpPr>
        <p:spPr>
          <a:xfrm>
            <a:off x="4445305" y="5042086"/>
            <a:ext cx="3314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If we add a new attribute, this will be applied to all subclasses. </a:t>
            </a:r>
          </a:p>
        </p:txBody>
      </p:sp>
    </p:spTree>
    <p:extLst>
      <p:ext uri="{BB962C8B-B14F-4D97-AF65-F5344CB8AC3E}">
        <p14:creationId xmlns:p14="http://schemas.microsoft.com/office/powerpoint/2010/main" val="30048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A0D8F-14F4-DAB5-15CD-D8FC5378B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ED49-A005-0BF0-C9E7-C8CAC4CAD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0A6F8-F0C9-3815-BDC0-323DB831D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Calibri (Body)"/>
              </a:rPr>
              <a:t>A basic relationship or connection between </a:t>
            </a:r>
            <a:r>
              <a:rPr lang="en-US" sz="3200" dirty="0">
                <a:solidFill>
                  <a:srgbClr val="000000"/>
                </a:solidFill>
                <a:latin typeface="Calibri (Body)"/>
              </a:rPr>
              <a:t>two separate classes.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libri (Body)"/>
              </a:rPr>
              <a:t> </a:t>
            </a:r>
            <a:endParaRPr lang="en-PH" sz="3200" dirty="0">
              <a:latin typeface="Calibri (Body)"/>
            </a:endParaRPr>
          </a:p>
          <a:p>
            <a:pPr marL="0" indent="0">
              <a:buNone/>
            </a:pPr>
            <a:endParaRPr lang="en-PH" sz="3200" dirty="0">
              <a:latin typeface="Calibri (Body)"/>
            </a:endParaRPr>
          </a:p>
          <a:p>
            <a:pPr marL="0" indent="0">
              <a:buNone/>
            </a:pPr>
            <a:r>
              <a:rPr lang="en-US" sz="3200" i="0" dirty="0">
                <a:solidFill>
                  <a:srgbClr val="000000"/>
                </a:solidFill>
                <a:effectLst/>
                <a:latin typeface="Calibri (Body)"/>
              </a:rPr>
              <a:t>Example</a:t>
            </a:r>
            <a:r>
              <a:rPr lang="en-US" sz="3200" b="1" i="0" dirty="0">
                <a:solidFill>
                  <a:srgbClr val="000000"/>
                </a:solidFill>
                <a:effectLst/>
                <a:latin typeface="Calibri (Body)"/>
              </a:rPr>
              <a:t>: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libri (Body)"/>
              </a:rPr>
              <a:t> </a:t>
            </a:r>
          </a:p>
          <a:p>
            <a:pPr marL="0" indent="0">
              <a:buNone/>
            </a:pPr>
            <a:r>
              <a:rPr lang="en-PH" sz="3200" b="0" i="0" dirty="0">
                <a:solidFill>
                  <a:srgbClr val="000000"/>
                </a:solidFill>
                <a:effectLst/>
                <a:latin typeface="Calibri (Body)"/>
              </a:rPr>
              <a:t>A cat eats fish.</a:t>
            </a:r>
            <a:endParaRPr lang="en-PH" sz="3200" dirty="0">
              <a:latin typeface="Calibri (Body)"/>
            </a:endParaRPr>
          </a:p>
          <a:p>
            <a:pPr marL="0" indent="0">
              <a:buNone/>
            </a:pPr>
            <a:endParaRPr lang="en-PH" sz="32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132083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ABE07F-B291-1FAE-13C2-42E0222944CB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D6F9E329-DFBC-10EE-CF90-58D8CDC31C3C}"/>
              </a:ext>
            </a:extLst>
          </p:cNvPr>
          <p:cNvGraphicFramePr>
            <a:graphicFrameLocks noGrp="1"/>
          </p:cNvGraphicFramePr>
          <p:nvPr/>
        </p:nvGraphicFramePr>
        <p:xfrm>
          <a:off x="5269456" y="1318377"/>
          <a:ext cx="1653088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/>
                        <a:t>int name</a:t>
                      </a:r>
                    </a:p>
                    <a:p>
                      <a:r>
                        <a:rPr lang="en-PH" dirty="0"/>
                        <a:t>int 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 err="1"/>
                        <a:t>setName</a:t>
                      </a:r>
                      <a:r>
                        <a:rPr lang="en-PH" dirty="0"/>
                        <a:t>()</a:t>
                      </a:r>
                    </a:p>
                    <a:p>
                      <a:r>
                        <a:rPr lang="en-PH" dirty="0"/>
                        <a:t>eat()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88E1D3F-457D-BCCB-2051-749C19B09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980818"/>
              </p:ext>
            </p:extLst>
          </p:nvPr>
        </p:nvGraphicFramePr>
        <p:xfrm>
          <a:off x="1294271" y="341956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E2834F-5808-4664-0183-2D0F310EB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766753"/>
              </p:ext>
            </p:extLst>
          </p:nvPr>
        </p:nvGraphicFramePr>
        <p:xfrm>
          <a:off x="5275807" y="341956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66F17ED-A381-5828-1E93-D99EB5F9F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360305"/>
              </p:ext>
            </p:extLst>
          </p:nvPr>
        </p:nvGraphicFramePr>
        <p:xfrm>
          <a:off x="9115120" y="341956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Rabbit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cxnSp>
        <p:nvCxnSpPr>
          <p:cNvPr id="7" name="Connector: Elbow 7">
            <a:extLst>
              <a:ext uri="{FF2B5EF4-FFF2-40B4-BE49-F238E27FC236}">
                <a16:creationId xmlns:a16="http://schemas.microsoft.com/office/drawing/2014/main" id="{70025400-2161-8887-5B1E-0142C2F94C76}"/>
              </a:ext>
            </a:extLst>
          </p:cNvPr>
          <p:cNvCxnSpPr>
            <a:cxnSpLocks/>
            <a:stCxn id="4" idx="0"/>
            <a:endCxn id="3" idx="1"/>
          </p:cNvCxnSpPr>
          <p:nvPr/>
        </p:nvCxnSpPr>
        <p:spPr>
          <a:xfrm rot="5400000" flipH="1" flipV="1">
            <a:off x="3056023" y="1206130"/>
            <a:ext cx="1278225" cy="314864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E94FA2-1A66-2D9D-462B-E76BE49478A2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H="1" flipV="1">
            <a:off x="6096000" y="2964297"/>
            <a:ext cx="6351" cy="4552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nector: Elbow 23">
            <a:extLst>
              <a:ext uri="{FF2B5EF4-FFF2-40B4-BE49-F238E27FC236}">
                <a16:creationId xmlns:a16="http://schemas.microsoft.com/office/drawing/2014/main" id="{2B2FA881-73BD-4A2D-D847-90DF374D95EB}"/>
              </a:ext>
            </a:extLst>
          </p:cNvPr>
          <p:cNvCxnSpPr>
            <a:cxnSpLocks/>
            <a:stCxn id="6" idx="0"/>
            <a:endCxn id="3" idx="3"/>
          </p:cNvCxnSpPr>
          <p:nvPr/>
        </p:nvCxnSpPr>
        <p:spPr>
          <a:xfrm rot="16200000" flipV="1">
            <a:off x="7792992" y="1270890"/>
            <a:ext cx="1278225" cy="301912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313ED19-E314-67CA-DD60-09936C26B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293755"/>
              </p:ext>
            </p:extLst>
          </p:nvPr>
        </p:nvGraphicFramePr>
        <p:xfrm>
          <a:off x="1294271" y="4993386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Fish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D997B7-5739-F089-517F-1DAF9194CFA5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120815" y="4519245"/>
            <a:ext cx="0" cy="4741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3F57F0-5300-B9BC-1AFB-8005E9284F3B}"/>
              </a:ext>
            </a:extLst>
          </p:cNvPr>
          <p:cNvSpPr txBox="1"/>
          <p:nvPr/>
        </p:nvSpPr>
        <p:spPr>
          <a:xfrm>
            <a:off x="2120815" y="4565717"/>
            <a:ext cx="583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rgbClr val="00B050"/>
                </a:solidFill>
              </a:rPr>
              <a:t>eats</a:t>
            </a:r>
          </a:p>
        </p:txBody>
      </p:sp>
    </p:spTree>
    <p:extLst>
      <p:ext uri="{BB962C8B-B14F-4D97-AF65-F5344CB8AC3E}">
        <p14:creationId xmlns:p14="http://schemas.microsoft.com/office/powerpoint/2010/main" val="10691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4150</TotalTime>
  <Words>405</Words>
  <Application>Microsoft Macintosh PowerPoint</Application>
  <PresentationFormat>Widescreen</PresentationFormat>
  <Paragraphs>107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Calibri (Body)</vt:lpstr>
      <vt:lpstr>Wingdings</vt:lpstr>
      <vt:lpstr>Office Theme</vt:lpstr>
      <vt:lpstr>Relationships</vt:lpstr>
      <vt:lpstr>Relationships</vt:lpstr>
      <vt:lpstr>PowerPoint Presentation</vt:lpstr>
      <vt:lpstr>Inheritance</vt:lpstr>
      <vt:lpstr>PowerPoint Presentation</vt:lpstr>
      <vt:lpstr>PowerPoint Presentation</vt:lpstr>
      <vt:lpstr>PowerPoint Presentation</vt:lpstr>
      <vt:lpstr>Association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Aggregation</vt:lpstr>
      <vt:lpstr>PowerPoint Presentation</vt:lpstr>
      <vt:lpstr>Composition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Elizer Jr. D. Ponio</cp:lastModifiedBy>
  <cp:revision>768</cp:revision>
  <dcterms:created xsi:type="dcterms:W3CDTF">2024-08-08T01:29:50Z</dcterms:created>
  <dcterms:modified xsi:type="dcterms:W3CDTF">2025-03-24T04:46:12Z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